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1" r:id="rId5"/>
    <p:sldId id="258" r:id="rId6"/>
    <p:sldId id="262" r:id="rId7"/>
    <p:sldId id="259" r:id="rId8"/>
    <p:sldId id="267" r:id="rId9"/>
    <p:sldId id="266" r:id="rId10"/>
    <p:sldId id="260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33F"/>
    <a:srgbClr val="CDE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58"/>
  </p:normalViewPr>
  <p:slideViewPr>
    <p:cSldViewPr snapToGrid="0">
      <p:cViewPr varScale="1">
        <p:scale>
          <a:sx n="108" d="100"/>
          <a:sy n="108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5F2D-F7FF-D106-3E52-6ABAE3CAD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75912-A5EE-707C-6150-26DCB760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CB906-453E-B4C3-7018-01C2380D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E825-CFF2-DEFC-1B3D-640E847D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7DD6-D8FA-783E-4152-26DC65B8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8E7A-D375-A0DB-44F8-49DE6625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3559D-C395-D372-893B-227007A92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1F1AB-4442-05A1-8516-714CD3F5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6309-2640-2F0C-29E0-262CC762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2965-E741-5DF9-B92A-504A89E0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4D35B-66AF-86BB-6333-F46D9BE34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DF1E2-9EEE-8203-22BA-5FE300F2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C6CF-82CC-64E0-5166-1ACE8B7F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59B7B-AC81-AC88-043A-EB3C20AA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6370-B8CC-26A8-2E39-962D6973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B987-D575-C54A-9C66-778AFDCC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7D25-8944-0319-3537-26E5F0D1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6814D-1041-BCE9-9FED-AA70C81D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7F8AF-356B-3171-DAE4-C03AA6DE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E11E-C182-0C3E-E66F-D9319C88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A09E-1ECE-79DD-B5B6-F7A7CE9E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BFFED-5DA2-B15F-C3B5-0BBC899CA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26C01-AF82-A8AB-5F11-6221F59B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A314-7DAD-F85B-F5E9-0709B9D8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4749-613E-5336-E31A-1A85860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1D95-F520-2AE1-1DB5-AF4C4783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7F25-B2F4-ED25-A0AD-D33E8C6E7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BAC4B-6776-77F8-AB3E-943BDB712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68E85-8CCA-2298-A8B1-A66BF67C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98314-453F-E6C2-2842-5B07A700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208FF-06CC-99B5-7740-BD1AB78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C528-E3AD-4085-4337-9E73019C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CEFA1-C971-3E94-09BB-BC842A4D1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B4AA0-0A4B-41A9-0B1E-C96E8E1DD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7DE8F-4685-6839-A9DE-6CEC239C6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25FD1-81FF-C510-83C1-6B22655C0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A643A-C120-A671-230B-9A5A30B3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A575C-9D71-241D-21A6-BD9CAEE3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A4C1C-F665-F17A-D00A-19DEB065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918E-23E9-3416-D39C-C69BF3FA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FDBD5-42F9-8D18-5444-FB5FB1C3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25F05-C238-8CE4-B387-EA66599A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6B51-96FC-966A-5833-898438BF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FF231-3FF5-3E96-F1A5-8A7DAF00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E36D2-6ED3-3D9C-E4EC-30E141D9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F2DB0-49FF-A77D-A2E3-54AA836C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6C36-90DC-7C84-800F-7308AECC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9CD1-6311-CFF3-2A1C-0BEAAB23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B2BB9-D111-903B-42A2-31E20D32E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0DA1F-F975-E7B2-51A6-9C4EA629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8BE1D-74F2-BB8F-8668-35EAB937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E797D-924A-0E37-91A0-B134F13D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1A5F-8508-7D49-E4F6-D4EBCDBF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8AD24-846C-DDE6-E5E6-7C20581CF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FAD6E-B96E-2C53-1295-FAA359978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B746A-6562-079E-7E71-FA06B40E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9B96D-72E9-335D-DB4D-DFCDF896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C2D7-D389-C391-A3BD-63074CEF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E7249-0DC3-A868-2E7B-F48C7E85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CE7DE-F8FC-273A-71A9-53094F071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C40D-A15A-B477-6813-389CFACC4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0680-7309-6F4C-B817-15B96C638A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D0539-E5C9-1846-33DF-04C229D7A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D22C-2A82-3716-DA7F-A73CBB50A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9861-BC7F-9D4C-BB77-1BD4D1B7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cep.org/docs/accreditation/Website/Updated2021.NACEP_Standards_2017_and_Required_Evidence%20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16C0B-1A2E-49A4-A560-3A3655416FD4}"/>
              </a:ext>
            </a:extLst>
          </p:cNvPr>
          <p:cNvSpPr txBox="1"/>
          <p:nvPr/>
        </p:nvSpPr>
        <p:spPr>
          <a:xfrm>
            <a:off x="1686757" y="1722268"/>
            <a:ext cx="996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Concurrent Enrollment Program Orientation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3220E-22BA-4E7F-B17A-61B3205A2D7C}"/>
              </a:ext>
            </a:extLst>
          </p:cNvPr>
          <p:cNvSpPr txBox="1"/>
          <p:nvPr/>
        </p:nvSpPr>
        <p:spPr>
          <a:xfrm>
            <a:off x="1784411" y="2707689"/>
            <a:ext cx="8930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>
                <a:solidFill>
                  <a:schemeClr val="bg1"/>
                </a:solidFill>
                <a:latin typeface="Saint Paul Sans Medium" panose="020B0504020203020204" pitchFamily="34" charset="0"/>
              </a:rPr>
              <a:t>Agenda: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Program Overview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Overview of Roles &amp; Expectations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Steps to Getting Course Started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Student Resources</a:t>
            </a:r>
          </a:p>
        </p:txBody>
      </p:sp>
    </p:spTree>
    <p:extLst>
      <p:ext uri="{BB962C8B-B14F-4D97-AF65-F5344CB8AC3E}">
        <p14:creationId xmlns:p14="http://schemas.microsoft.com/office/powerpoint/2010/main" val="204545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Person in crossing">
            <a:extLst>
              <a:ext uri="{FF2B5EF4-FFF2-40B4-BE49-F238E27FC236}">
                <a16:creationId xmlns:a16="http://schemas.microsoft.com/office/drawing/2014/main" id="{EF2AF8C8-A6C5-E1CA-B4B0-667DB817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861"/>
            <a:ext cx="6483723" cy="6528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627A9-3E4B-4BEF-B125-F008C212134F}"/>
              </a:ext>
            </a:extLst>
          </p:cNvPr>
          <p:cNvSpPr txBox="1"/>
          <p:nvPr/>
        </p:nvSpPr>
        <p:spPr>
          <a:xfrm>
            <a:off x="7093258" y="585926"/>
            <a:ext cx="477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Student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B060D-7A97-4F1C-8B9B-88569E52B641}"/>
              </a:ext>
            </a:extLst>
          </p:cNvPr>
          <p:cNvSpPr txBox="1"/>
          <p:nvPr/>
        </p:nvSpPr>
        <p:spPr>
          <a:xfrm>
            <a:off x="7226423" y="1464816"/>
            <a:ext cx="46430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Information for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Registration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Instructions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Withdrawal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Syllabus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Orientation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Webpage</a:t>
            </a:r>
            <a:endParaRPr lang="en-US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3220E-22BA-4E7F-B17A-61B3205A2D7C}"/>
              </a:ext>
            </a:extLst>
          </p:cNvPr>
          <p:cNvSpPr txBox="1"/>
          <p:nvPr/>
        </p:nvSpPr>
        <p:spPr>
          <a:xfrm>
            <a:off x="1788850" y="2787589"/>
            <a:ext cx="893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Thank you for serving as a faculty liaison or high school CE instructor!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253C2-0F44-4D13-8979-5785FDF3AED2}"/>
              </a:ext>
            </a:extLst>
          </p:cNvPr>
          <p:cNvSpPr txBox="1"/>
          <p:nvPr/>
        </p:nvSpPr>
        <p:spPr>
          <a:xfrm>
            <a:off x="1670481" y="1722267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858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ack background with pink triangles&#10;&#10;Description automatically generated">
            <a:extLst>
              <a:ext uri="{FF2B5EF4-FFF2-40B4-BE49-F238E27FC236}">
                <a16:creationId xmlns:a16="http://schemas.microsoft.com/office/drawing/2014/main" id="{7DB7E553-3058-77D7-B7B1-6EBFEC983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8955" y="0"/>
            <a:ext cx="3910709" cy="2775284"/>
          </a:xfrm>
          <a:prstGeom prst="rect">
            <a:avLst/>
          </a:prstGeom>
        </p:spPr>
      </p:pic>
      <p:pic>
        <p:nvPicPr>
          <p:cNvPr id="23" name="Picture 22" descr="A black background with pink triangles&#10;&#10;Description automatically generated">
            <a:extLst>
              <a:ext uri="{FF2B5EF4-FFF2-40B4-BE49-F238E27FC236}">
                <a16:creationId xmlns:a16="http://schemas.microsoft.com/office/drawing/2014/main" id="{6F8B5A20-7ACC-CD41-8BF0-1119D7272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111915" y="3906992"/>
            <a:ext cx="3359038" cy="2775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82E705-EA95-4EFE-8BB6-32D7AC98023D}"/>
              </a:ext>
            </a:extLst>
          </p:cNvPr>
          <p:cNvSpPr txBox="1"/>
          <p:nvPr/>
        </p:nvSpPr>
        <p:spPr>
          <a:xfrm>
            <a:off x="2707690" y="1064476"/>
            <a:ext cx="799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F19-76DA-437F-B83A-13C5D7CE9119}"/>
              </a:ext>
            </a:extLst>
          </p:cNvPr>
          <p:cNvSpPr txBox="1"/>
          <p:nvPr/>
        </p:nvSpPr>
        <p:spPr>
          <a:xfrm>
            <a:off x="1905740" y="2475270"/>
            <a:ext cx="8380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Program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Established 2016-2017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Concurrent Enrollment Advisory Board</a:t>
            </a:r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9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7690E-3A4D-423A-9BBD-C595BFE86BA9}"/>
              </a:ext>
            </a:extLst>
          </p:cNvPr>
          <p:cNvSpPr txBox="1"/>
          <p:nvPr/>
        </p:nvSpPr>
        <p:spPr>
          <a:xfrm>
            <a:off x="390617" y="1632493"/>
            <a:ext cx="949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E7170-A385-4D3B-A293-93455D3BAC9F}"/>
              </a:ext>
            </a:extLst>
          </p:cNvPr>
          <p:cNvSpPr txBox="1"/>
          <p:nvPr/>
        </p:nvSpPr>
        <p:spPr>
          <a:xfrm>
            <a:off x="390617" y="2436765"/>
            <a:ext cx="109284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>
                <a:solidFill>
                  <a:schemeClr val="bg1"/>
                </a:solidFill>
                <a:latin typeface="Saint Paul Sans Medium" panose="020B0504020203020204" pitchFamily="34" charset="0"/>
              </a:rPr>
              <a:t>Accreditation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National Alliance for Concurrent Enrollment Partnerships (NACEP)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Program received accreditation May 2023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Accrediting body for program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17 Standards: Partnership, Curriculum, Faculty, Student, Assessment, and Program Evaluation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Evidence required for each standard for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Higher Learning Commission (HLC)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Concurrent Enrollment programs must be accredited by or working towards accreditation by NACEP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Complete files for faculty including official transcripts</a:t>
            </a:r>
            <a:endParaRPr lang="en-US" sz="2000" b="1" dirty="0">
              <a:solidFill>
                <a:schemeClr val="bg1"/>
              </a:solidFill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Man in denim jacket and hoodie">
            <a:extLst>
              <a:ext uri="{FF2B5EF4-FFF2-40B4-BE49-F238E27FC236}">
                <a16:creationId xmlns:a16="http://schemas.microsoft.com/office/drawing/2014/main" id="{EF2AF8C8-A6C5-E1CA-B4B0-667DB8173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479" y="164861"/>
            <a:ext cx="3942521" cy="6528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E8759-3E75-42D8-A577-ACFA949DF4F9}"/>
              </a:ext>
            </a:extLst>
          </p:cNvPr>
          <p:cNvSpPr txBox="1"/>
          <p:nvPr/>
        </p:nvSpPr>
        <p:spPr>
          <a:xfrm>
            <a:off x="426128" y="328474"/>
            <a:ext cx="742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0436D-3A40-4E83-97CB-25EC320FF329}"/>
              </a:ext>
            </a:extLst>
          </p:cNvPr>
          <p:cNvSpPr txBox="1"/>
          <p:nvPr/>
        </p:nvSpPr>
        <p:spPr>
          <a:xfrm>
            <a:off x="413874" y="1180168"/>
            <a:ext cx="742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2024 – 2025 Partnerships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CDFAB-5F7A-47C8-8D96-6CD684263352}"/>
              </a:ext>
            </a:extLst>
          </p:cNvPr>
          <p:cNvSpPr txBox="1"/>
          <p:nvPr/>
        </p:nvSpPr>
        <p:spPr>
          <a:xfrm>
            <a:off x="413874" y="2031862"/>
            <a:ext cx="32048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AGAPE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ARTS</a:t>
            </a: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Gateway to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ENGL, MATH, &amp; STSC</a:t>
            </a: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Harding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ENGL &amp; MATH</a:t>
            </a: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r>
              <a:rPr lang="en-US" sz="20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Highland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BUSN</a:t>
            </a:r>
            <a:endParaRPr lang="en-US" sz="24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96C27-4A43-405A-B84C-07A75EF520B4}"/>
              </a:ext>
            </a:extLst>
          </p:cNvPr>
          <p:cNvSpPr txBox="1"/>
          <p:nvPr/>
        </p:nvSpPr>
        <p:spPr>
          <a:xfrm>
            <a:off x="3862623" y="2031862"/>
            <a:ext cx="38930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Johnson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MATH</a:t>
            </a: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Roseville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DGIM, HLTH, &amp; MATH</a:t>
            </a:r>
          </a:p>
          <a:p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r>
              <a:rPr lang="en-US" sz="2400" u="sng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Washington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BIOL, CHEM, &amp; ENGL</a:t>
            </a:r>
          </a:p>
        </p:txBody>
      </p:sp>
    </p:spTree>
    <p:extLst>
      <p:ext uri="{BB962C8B-B14F-4D97-AF65-F5344CB8AC3E}">
        <p14:creationId xmlns:p14="http://schemas.microsoft.com/office/powerpoint/2010/main" val="30292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BE41F-5421-411E-B643-FFAAB1DF3DEA}"/>
              </a:ext>
            </a:extLst>
          </p:cNvPr>
          <p:cNvSpPr txBox="1"/>
          <p:nvPr/>
        </p:nvSpPr>
        <p:spPr>
          <a:xfrm>
            <a:off x="1731146" y="1757778"/>
            <a:ext cx="966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E568E-FBDA-4648-A01D-8F85FA08B534}"/>
              </a:ext>
            </a:extLst>
          </p:cNvPr>
          <p:cNvSpPr txBox="1"/>
          <p:nvPr/>
        </p:nvSpPr>
        <p:spPr>
          <a:xfrm>
            <a:off x="1731146" y="2661284"/>
            <a:ext cx="96677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Faculty Mentor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Verify class taught at high school meets college-level rigor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Curriculum and course outline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Provide guidance, feedback, and approve syllabus and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Grading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Site-Visit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Professional Development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Paired assessment/assignment comparisons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138822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at library">
            <a:extLst>
              <a:ext uri="{FF2B5EF4-FFF2-40B4-BE49-F238E27FC236}">
                <a16:creationId xmlns:a16="http://schemas.microsoft.com/office/drawing/2014/main" id="{4FF00DD7-1DD4-67AC-0F71-76C3803F4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581" y="0"/>
            <a:ext cx="883141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0A3A6-275F-493F-9E8D-BC4D94984A36}"/>
              </a:ext>
            </a:extLst>
          </p:cNvPr>
          <p:cNvSpPr txBox="1"/>
          <p:nvPr/>
        </p:nvSpPr>
        <p:spPr>
          <a:xfrm>
            <a:off x="408373" y="470517"/>
            <a:ext cx="604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785D1-D3B4-4421-95C0-26DF8E2F4461}"/>
              </a:ext>
            </a:extLst>
          </p:cNvPr>
          <p:cNvSpPr txBox="1"/>
          <p:nvPr/>
        </p:nvSpPr>
        <p:spPr>
          <a:xfrm>
            <a:off x="506027" y="1438183"/>
            <a:ext cx="59480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Saint Paul Sans Medium" panose="020B0504020203020204" pitchFamily="34" charset="0"/>
              </a:rPr>
              <a:t>High School Instructor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Official transcripts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Work closely with faculty mentor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Submit syllabus for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Ensure consistency with course expectations, learning outcomes, objectives, and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Non-compliance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int Paul Sans Medium" panose="020B0504020203020204" pitchFamily="34" charset="0"/>
              </a:rPr>
              <a:t>End of Course Survey</a:t>
            </a:r>
            <a:endParaRPr lang="en-US" dirty="0"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BEC15-0925-4C67-8A36-F069E995E953}"/>
              </a:ext>
            </a:extLst>
          </p:cNvPr>
          <p:cNvSpPr txBox="1"/>
          <p:nvPr/>
        </p:nvSpPr>
        <p:spPr>
          <a:xfrm>
            <a:off x="1731146" y="1669001"/>
            <a:ext cx="905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156FC-5D11-4C53-B4D1-541CF4A21759}"/>
              </a:ext>
            </a:extLst>
          </p:cNvPr>
          <p:cNvSpPr txBox="1"/>
          <p:nvPr/>
        </p:nvSpPr>
        <p:spPr>
          <a:xfrm>
            <a:off x="1731146" y="2524563"/>
            <a:ext cx="91706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NACEP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Faculty Standards (4)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Qualifications, course-specific training, professional development activity, and program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Assessment Standard (1)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Paired assessment/assignment comparisons</a:t>
            </a:r>
            <a:endParaRPr lang="en-US" sz="24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Curriculum Standards (3)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Course catalog, comparison of syllabi, and site visits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Partnership Standards (2)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Student Standards (4)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Program Evaluation Standards (2)</a:t>
            </a:r>
            <a:endParaRPr lang="en-US" sz="16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3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FBB2CB-3CCD-5856-4F74-5F4EE5CF6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9E956-6127-1946-5A43-A698AF42C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41"/>
          <a:stretch/>
        </p:blipFill>
        <p:spPr>
          <a:xfrm>
            <a:off x="0" y="2951746"/>
            <a:ext cx="12192000" cy="3906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98286-F95A-43DF-B7EA-5B41F0CBAE72}"/>
              </a:ext>
            </a:extLst>
          </p:cNvPr>
          <p:cNvSpPr txBox="1"/>
          <p:nvPr/>
        </p:nvSpPr>
        <p:spPr>
          <a:xfrm>
            <a:off x="2654423" y="3551068"/>
            <a:ext cx="449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Program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FD0ED-8C55-4623-A50A-2AD9A7B475E0}"/>
              </a:ext>
            </a:extLst>
          </p:cNvPr>
          <p:cNvSpPr txBox="1"/>
          <p:nvPr/>
        </p:nvSpPr>
        <p:spPr>
          <a:xfrm>
            <a:off x="2663301" y="4288889"/>
            <a:ext cx="448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NACEP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 and Updated Required Evidence for Accreditation</a:t>
            </a:r>
            <a:endParaRPr lang="en-US" sz="2000" dirty="0">
              <a:solidFill>
                <a:srgbClr val="01233F"/>
              </a:solidFill>
              <a:latin typeface="Saint Paul Sans Medium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7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2A4F6-C9DA-9B1B-C2BE-E1AFCD1B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7668D-86EF-6E2C-CF97-5CBECBD5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7" y="92597"/>
            <a:ext cx="11991372" cy="229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56C952-7267-4072-8985-A45107A480ED}"/>
              </a:ext>
            </a:extLst>
          </p:cNvPr>
          <p:cNvSpPr txBox="1"/>
          <p:nvPr/>
        </p:nvSpPr>
        <p:spPr>
          <a:xfrm>
            <a:off x="759041" y="2847197"/>
            <a:ext cx="1091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1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int Paul Sans Semibold" panose="020B0504020203020204" pitchFamily="34" charset="0"/>
              </a:rPr>
              <a:t>Steps to Getting Course Started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F6737-FB6A-46AD-9B03-371DD8CE6D0E}"/>
              </a:ext>
            </a:extLst>
          </p:cNvPr>
          <p:cNvSpPr txBox="1"/>
          <p:nvPr/>
        </p:nvSpPr>
        <p:spPr>
          <a:xfrm>
            <a:off x="759041" y="3598407"/>
            <a:ext cx="110260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Course Specific Training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Information needed to teach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Course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Training checklist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Documentation needed: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Agenda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Sample of materials shared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233F"/>
                </a:solidFill>
                <a:latin typeface="Saint Paul Sans Medium" panose="020B0504020203020204" pitchFamily="34" charset="0"/>
              </a:rPr>
              <a:t>Description for each example of how materials provided are used</a:t>
            </a:r>
          </a:p>
        </p:txBody>
      </p:sp>
    </p:spTree>
    <p:extLst>
      <p:ext uri="{BB962C8B-B14F-4D97-AF65-F5344CB8AC3E}">
        <p14:creationId xmlns:p14="http://schemas.microsoft.com/office/powerpoint/2010/main" val="17648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356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Saint Paul Sans Medium</vt:lpstr>
      <vt:lpstr>Saint Paul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Heading Here</dc:title>
  <dc:creator>Nguyen, Thao P</dc:creator>
  <cp:lastModifiedBy>Katie Pierre</cp:lastModifiedBy>
  <cp:revision>13</cp:revision>
  <dcterms:created xsi:type="dcterms:W3CDTF">2023-07-14T17:23:45Z</dcterms:created>
  <dcterms:modified xsi:type="dcterms:W3CDTF">2024-08-26T15:44:55Z</dcterms:modified>
</cp:coreProperties>
</file>